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93" r:id="rId2"/>
    <p:sldId id="260" r:id="rId3"/>
    <p:sldId id="294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302" r:id="rId12"/>
    <p:sldId id="305" r:id="rId13"/>
    <p:sldId id="304" r:id="rId14"/>
    <p:sldId id="303" r:id="rId15"/>
    <p:sldId id="307" r:id="rId16"/>
    <p:sldId id="306" r:id="rId17"/>
    <p:sldId id="308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72843" autoAdjust="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026" cy="465297"/>
          </a:xfrm>
          <a:prstGeom prst="rect">
            <a:avLst/>
          </a:prstGeom>
        </p:spPr>
        <p:txBody>
          <a:bodyPr vert="horz" lIns="91470" tIns="45735" rIns="91470" bIns="457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7" y="1"/>
            <a:ext cx="3043026" cy="465297"/>
          </a:xfrm>
          <a:prstGeom prst="rect">
            <a:avLst/>
          </a:prstGeom>
        </p:spPr>
        <p:txBody>
          <a:bodyPr vert="horz" lIns="91470" tIns="45735" rIns="91470" bIns="45735" rtlCol="0"/>
          <a:lstStyle>
            <a:lvl1pPr algn="r">
              <a:defRPr sz="1200"/>
            </a:lvl1pPr>
          </a:lstStyle>
          <a:p>
            <a:fld id="{2542106E-06FC-4C19-9364-2B382BEFB86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16"/>
            <a:ext cx="3043026" cy="465297"/>
          </a:xfrm>
          <a:prstGeom prst="rect">
            <a:avLst/>
          </a:prstGeom>
        </p:spPr>
        <p:txBody>
          <a:bodyPr vert="horz" lIns="91470" tIns="45735" rIns="91470" bIns="457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7" y="8842216"/>
            <a:ext cx="3043026" cy="465297"/>
          </a:xfrm>
          <a:prstGeom prst="rect">
            <a:avLst/>
          </a:prstGeom>
        </p:spPr>
        <p:txBody>
          <a:bodyPr vert="horz" lIns="91470" tIns="45735" rIns="91470" bIns="45735" rtlCol="0" anchor="b"/>
          <a:lstStyle>
            <a:lvl1pPr algn="r">
              <a:defRPr sz="1200"/>
            </a:lvl1pPr>
          </a:lstStyle>
          <a:p>
            <a:fld id="{F5BD0E6E-E39D-44F7-9EC7-D35F9998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35C58EE-DA52-4946-9034-603DF38F807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29"/>
            <a:ext cx="3043344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4B7BECA7-C571-40A0-BDE9-405EF4A50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Concurrent resolutions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Statement of Congress (example on left)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Enrolling corrections (e.g. on right)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Authorizing use of the Rotunda (lying in state)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Allowing use of Capitol grounds for annual soap box derby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 resolutions (procedural effect)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8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reports are critical documents. After committee reports a bill, releases a bill 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Bill text in lay terms. What bill actually does.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2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3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Conference reports. Legislative text and joint explanatory statement.</a:t>
            </a:r>
          </a:p>
          <a:p>
            <a:endParaRPr lang="en-US" dirty="0"/>
          </a:p>
          <a:p>
            <a:r>
              <a:rPr lang="en-US" dirty="0"/>
              <a:t>If no conference, no conference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Four kinds of bills – Different bills for different things. Have different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Bills (House-Senate-President: become public law)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Joint Resolutions - also become public law but normally constitutional amendments,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Simple resolutions – pass one chamber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Concurrent resolutions – pass two chambers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House + Senate + President</a:t>
            </a:r>
          </a:p>
          <a:p>
            <a:endParaRPr lang="en-US" dirty="0"/>
          </a:p>
          <a:p>
            <a:r>
              <a:rPr lang="en-US" dirty="0"/>
              <a:t>Cosponsors. Referral.</a:t>
            </a:r>
          </a:p>
          <a:p>
            <a:endParaRPr lang="en-US" dirty="0"/>
          </a:p>
          <a:p>
            <a:r>
              <a:rPr lang="en-US" dirty="0"/>
              <a:t>House bill says “in the Senate”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date.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Affordable care act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Bills referred to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Done by parliamentarian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Each committee examines provisions within jurisdiction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bill touches foreign affairs (primary referral), judiciary, Ways and Means, and Oversight.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Speaker can put time limit on consideration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Effectively discharge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Most legislation, non-major, voluntarily discharged by committees.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Chairs write letter saying their concerns will be addressed by other committee, formally discharge bill from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resolutions (House + Senate + President)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Continuing resolutions or emergency appropriations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Resolutions passed by Congress that reverse executive 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Emergency declarations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War Powers resolutions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Congressional review 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Constitutional amendments (do not need presidential signature)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one chamber. Not law.</a:t>
            </a:r>
          </a:p>
          <a:p>
            <a:endParaRPr lang="en-US" dirty="0"/>
          </a:p>
          <a:p>
            <a:r>
              <a:rPr lang="en-US" dirty="0"/>
              <a:t>Most often used for minor purposes. Things dedicating national day, raising awareness. Symbolic gestures.</a:t>
            </a:r>
          </a:p>
          <a:p>
            <a:endParaRPr lang="en-US" dirty="0"/>
          </a:p>
          <a:p>
            <a:r>
              <a:rPr lang="en-US" dirty="0"/>
              <a:t>Example (right) Senator Angus King.</a:t>
            </a:r>
          </a:p>
          <a:p>
            <a:r>
              <a:rPr lang="en-US" dirty="0"/>
              <a:t>What do you do when you’re a senator representing Maine? You make a National Lobster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resolutions can have significant effect as major sign of support. address chamber interest in treaties, trade deals, diplomatic 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these cases, simple resolutions addressing poisoning of Russian opposition leader </a:t>
            </a:r>
            <a:r>
              <a:rPr lang="en-US" dirty="0" err="1"/>
              <a:t>Navalny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Or, Russian actions as it relates to the Republic of </a:t>
            </a:r>
            <a:r>
              <a:rPr lang="en-US" dirty="0" err="1"/>
              <a:t>Maldova</a:t>
            </a:r>
            <a:r>
              <a:rPr lang="en-US" dirty="0"/>
              <a:t> and its interest in joining the EU.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Signal to the administration, agencies, foreign governments, international organizations, and others a signal of intent.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resolutions not-binding as laws. Only passes one chamber. But within that chamber, they are effectively laws. </a:t>
            </a:r>
          </a:p>
          <a:p>
            <a:endParaRPr lang="en-US" dirty="0"/>
          </a:p>
          <a:p>
            <a:r>
              <a:rPr lang="en-US" dirty="0"/>
              <a:t>Special rule from Rules Committee.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Effectively violates all house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more in next talk.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Senate altered filibuster process in 2013 using a simple resolution.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S.Res</a:t>
            </a:r>
            <a:r>
              <a:rPr lang="en-US" dirty="0"/>
              <a:t>. Limited debate if majority leader and minority leader agreed. Allowed for 4 amendments.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majority passes something, binds the entire chamber.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 true of a bill. Passes one chamber and not other.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House passed new budget bill and sent it to Senate, but Senate did nothing, bill would not bind House. Must become law to do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ECA7-C571-40A0-BDE9-405EF4A504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FD7-9579-49E8-9E2C-2EC5A34BAC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2372-2B95-4F1D-89F4-14F19160A0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F424-1A64-4E74-B623-D0E7055A789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EDEE-DD87-4F17-8132-4B47E2913F8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58C-A292-492A-92D6-C0840D22FF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1C0C-4790-4019-A815-5818A8F15B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1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91897F-C84E-463C-AF05-40F79C66C54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734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B07C-0E90-4EF1-A35C-66F185887C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53B9-D403-444F-8775-3716014C23D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095F-77FC-4532-9401-F7C50500AE9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05D6-35FC-4E59-8CA9-CF62B1CF3C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7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1897F-C84E-463C-AF05-40F79C66C54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/>
              <a:t>Legislative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Joshua Huder</a:t>
            </a:r>
          </a:p>
          <a:p>
            <a:r>
              <a:rPr lang="en-US" dirty="0"/>
              <a:t>Senior Fellow</a:t>
            </a:r>
          </a:p>
          <a:p>
            <a:r>
              <a:rPr lang="en-US" sz="2000" i="1" dirty="0"/>
              <a:t>Government Affairs Institute at Georgetown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EF939-AB45-C54B-B8C2-2B51D9C8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5072062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C2ED-DD57-0048-A1FD-8E8088BA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7716"/>
            <a:ext cx="5937755" cy="1188720"/>
          </a:xfrm>
        </p:spPr>
        <p:txBody>
          <a:bodyPr/>
          <a:lstStyle/>
          <a:p>
            <a:r>
              <a:rPr lang="en-US" dirty="0"/>
              <a:t>Concurrent Resolutions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49DF7-C34C-3CA3-3299-BF1DA8D9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82978"/>
            <a:ext cx="4052887" cy="4694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97E27-AF75-494D-30E9-4C632D82C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76400"/>
            <a:ext cx="3785580" cy="507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1CEA0-BC51-1D46-A1AC-874C26687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3166-5B79-4711-2F6D-F0027D6F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37716"/>
            <a:ext cx="5937755" cy="1188720"/>
          </a:xfrm>
        </p:spPr>
        <p:txBody>
          <a:bodyPr/>
          <a:lstStyle/>
          <a:p>
            <a:r>
              <a:rPr lang="en-US" dirty="0"/>
              <a:t>Bill reports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73A03-48C3-9566-7FF3-3F919A75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66" y="1828800"/>
            <a:ext cx="7659133" cy="6858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S.442, 115</a:t>
            </a:r>
            <a:r>
              <a:rPr lang="en-US" sz="2400" baseline="30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 Congress – National Aeronautic and Space Administration Transition Authority Act of 2017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22A289-A3AB-35A8-9DB6-B55590C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44722"/>
            <a:ext cx="4248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7626603-3349-8D2E-4F20-FEFDCFED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" y="3659097"/>
            <a:ext cx="4000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77EF3F1-934B-6997-FC64-DE53E9EF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1518"/>
            <a:ext cx="3971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A284-B2BE-8E4C-B899-EE908627E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E738-02B9-D14D-4C57-6DE0587B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20" y="295216"/>
            <a:ext cx="5937755" cy="1188720"/>
          </a:xfrm>
        </p:spPr>
        <p:txBody>
          <a:bodyPr/>
          <a:lstStyle/>
          <a:p>
            <a:r>
              <a:rPr lang="en-US" dirty="0"/>
              <a:t>Bill reports – Nasa appropriations 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AB75C99-0152-C110-6CA3-AE6B6015B1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" y="2590800"/>
            <a:ext cx="8819342" cy="151047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147AB7-1926-2E1A-4F6B-D432102E31C0}"/>
              </a:ext>
            </a:extLst>
          </p:cNvPr>
          <p:cNvCxnSpPr/>
          <p:nvPr/>
        </p:nvCxnSpPr>
        <p:spPr>
          <a:xfrm>
            <a:off x="2514600" y="2057400"/>
            <a:ext cx="838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0C0DE8-6373-775E-B141-1FCAEAD5397F}"/>
              </a:ext>
            </a:extLst>
          </p:cNvPr>
          <p:cNvCxnSpPr>
            <a:cxnSpLocks/>
          </p:cNvCxnSpPr>
          <p:nvPr/>
        </p:nvCxnSpPr>
        <p:spPr>
          <a:xfrm flipH="1">
            <a:off x="7430698" y="2017336"/>
            <a:ext cx="613555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DC88E0-C934-3D83-41D6-A3696AA02404}"/>
              </a:ext>
            </a:extLst>
          </p:cNvPr>
          <p:cNvCxnSpPr>
            <a:cxnSpLocks/>
          </p:cNvCxnSpPr>
          <p:nvPr/>
        </p:nvCxnSpPr>
        <p:spPr>
          <a:xfrm flipV="1">
            <a:off x="6477000" y="3733800"/>
            <a:ext cx="534598" cy="1245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F76011A-3884-F143-A2DD-24838F863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E1CC-070F-8171-C26D-F20F83E7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20045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Conference reports &amp; joint explanatory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303E-B4A9-BB8B-5A4C-6CEAC9EA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543799" cy="4648199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400" dirty="0"/>
              <a:t>2 parts of a conference report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2000" dirty="0"/>
              <a:t>“Conference Report”</a:t>
            </a:r>
          </a:p>
          <a:p>
            <a:pPr lvl="1">
              <a:buClrTx/>
            </a:pPr>
            <a:r>
              <a:rPr lang="en-US" sz="1800" dirty="0"/>
              <a:t>The final legislative text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2000" dirty="0"/>
              <a:t>Joint Explanatory Statement of Managers</a:t>
            </a:r>
          </a:p>
          <a:p>
            <a:pPr lvl="1">
              <a:buClrTx/>
            </a:pPr>
            <a:r>
              <a:rPr lang="en-US" sz="1800" dirty="0"/>
              <a:t>The explanation of what they agreed upon and why (the “report language”)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D6BB0-79B0-A644-9FCE-AE2B15FC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633-CD76-816B-99F5-71528641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5339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Conference reports (&amp; joint explanatory statements)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7CB35-45D9-72DA-7982-F6A2DED2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C7174-AA50-7F58-6078-2C1E0493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3048454" cy="492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AFB6D-7B06-E814-04C2-0D6D89601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64" y="1752599"/>
            <a:ext cx="3674235" cy="4941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66D6E-C223-4343-960A-28941E33C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7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48D7-0608-3C5A-E20F-A4FE6A79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5339"/>
            <a:ext cx="5937755" cy="1188720"/>
          </a:xfrm>
        </p:spPr>
        <p:txBody>
          <a:bodyPr/>
          <a:lstStyle/>
          <a:p>
            <a:r>
              <a:rPr lang="en-US" dirty="0"/>
              <a:t>Conference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3F1B6-A3CE-7B4E-9895-D16FBC80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88837"/>
            <a:ext cx="2825195" cy="450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C71B2-0CD7-DA47-AD4C-D09AF3D13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888837"/>
            <a:ext cx="2839357" cy="450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3996C-2CCD-1F44-A9C9-96A502548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AD89-9F08-BB17-71CB-DA507B72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1" y="228600"/>
            <a:ext cx="5937755" cy="1188720"/>
          </a:xfrm>
        </p:spPr>
        <p:txBody>
          <a:bodyPr/>
          <a:lstStyle/>
          <a:p>
            <a:r>
              <a:rPr lang="en-US" dirty="0"/>
              <a:t>Joint Explanatory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35B68-D471-07C5-EF0A-C12A5813C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4068050" cy="518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2707B-B156-1F42-94BA-15EC91CB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86" y="1524000"/>
            <a:ext cx="4391534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5096DA-FE7F-7440-8C13-68B4A9C59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AD29-3492-4DEF-C988-6FC9A25D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533400"/>
            <a:ext cx="5937755" cy="1188720"/>
          </a:xfrm>
        </p:spPr>
        <p:txBody>
          <a:bodyPr/>
          <a:lstStyle/>
          <a:p>
            <a:r>
              <a:rPr lang="en-US" dirty="0"/>
              <a:t>Legislative agency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D48AC-CC11-53DB-DE2C-BB194D63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4" y="2667000"/>
            <a:ext cx="2581060" cy="3357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A1467-01E4-4770-78E5-DBF90657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537" y="2666999"/>
            <a:ext cx="2581420" cy="3357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03A13-5FBB-AE55-37E8-EABFFA96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514" y="2667000"/>
            <a:ext cx="2584726" cy="3357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0C46F-11AF-201A-0915-AEEABF10F455}"/>
              </a:ext>
            </a:extLst>
          </p:cNvPr>
          <p:cNvSpPr txBox="1"/>
          <p:nvPr/>
        </p:nvSpPr>
        <p:spPr>
          <a:xfrm>
            <a:off x="1278048" y="2133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30AE-8D39-2164-9776-3A0319883CFB}"/>
              </a:ext>
            </a:extLst>
          </p:cNvPr>
          <p:cNvSpPr txBox="1"/>
          <p:nvPr/>
        </p:nvSpPr>
        <p:spPr>
          <a:xfrm>
            <a:off x="4189860" y="21336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B5787-856F-59F9-72A1-22B3C4FB2A4B}"/>
              </a:ext>
            </a:extLst>
          </p:cNvPr>
          <p:cNvSpPr txBox="1"/>
          <p:nvPr/>
        </p:nvSpPr>
        <p:spPr>
          <a:xfrm>
            <a:off x="7195077" y="2190401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GAO</a:t>
            </a:r>
          </a:p>
        </p:txBody>
      </p:sp>
    </p:spTree>
    <p:extLst>
      <p:ext uri="{BB962C8B-B14F-4D97-AF65-F5344CB8AC3E}">
        <p14:creationId xmlns:p14="http://schemas.microsoft.com/office/powerpoint/2010/main" val="96303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822" y="210094"/>
            <a:ext cx="5937755" cy="1188720"/>
          </a:xfrm>
        </p:spPr>
        <p:txBody>
          <a:bodyPr>
            <a:normAutofit/>
          </a:bodyPr>
          <a:lstStyle/>
          <a:p>
            <a:r>
              <a:rPr lang="en-US" sz="2800" dirty="0"/>
              <a:t>Forms of legislation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EE72B-7EF0-4340-AB03-84FE5A6D9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FB8FF-BBE6-586F-AA10-251D09553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3200" dirty="0"/>
              <a:t>H.R. or an S. – Bills </a:t>
            </a:r>
          </a:p>
          <a:p>
            <a:pPr lvl="2">
              <a:buClrTx/>
            </a:pPr>
            <a:r>
              <a:rPr lang="en-US" sz="3000" dirty="0"/>
              <a:t>Become public laws</a:t>
            </a:r>
          </a:p>
          <a:p>
            <a:pPr>
              <a:buClrTx/>
            </a:pPr>
            <a:r>
              <a:rPr lang="en-US" sz="3200" dirty="0"/>
              <a:t>H.J. Res. or S.J. Res. – Joint Resolutions</a:t>
            </a:r>
          </a:p>
          <a:p>
            <a:pPr lvl="2">
              <a:buClrTx/>
            </a:pPr>
            <a:r>
              <a:rPr lang="en-US" sz="3000" dirty="0"/>
              <a:t>Usually for constitutional amendments but also can be law (e.g. continuing resolutions)</a:t>
            </a:r>
          </a:p>
          <a:p>
            <a:pPr>
              <a:buClrTx/>
            </a:pPr>
            <a:r>
              <a:rPr lang="en-US" sz="3200" dirty="0"/>
              <a:t>H. Res. or S. Res. – Simple Resolutions</a:t>
            </a:r>
          </a:p>
          <a:p>
            <a:pPr lvl="2">
              <a:buClrTx/>
            </a:pPr>
            <a:r>
              <a:rPr lang="en-US" sz="3000" dirty="0"/>
              <a:t>Pass a single chamber</a:t>
            </a:r>
          </a:p>
          <a:p>
            <a:pPr>
              <a:buClrTx/>
            </a:pPr>
            <a:r>
              <a:rPr lang="en-US" sz="3200" dirty="0"/>
              <a:t>H. Con. Res. – Concurrent Resolutions</a:t>
            </a:r>
          </a:p>
          <a:p>
            <a:pPr lvl="2">
              <a:buClrTx/>
            </a:pPr>
            <a:r>
              <a:rPr lang="en-US" sz="3000" dirty="0"/>
              <a:t>Pass both chambers but no presidential signature</a:t>
            </a:r>
          </a:p>
          <a:p>
            <a:pPr lvl="2">
              <a:buClrTx/>
            </a:pPr>
            <a:endParaRPr lang="en-US" sz="3000" dirty="0"/>
          </a:p>
          <a:p>
            <a:pPr lvl="1">
              <a:buClrTx/>
            </a:pPr>
            <a:endParaRPr lang="en-US" sz="3000" dirty="0"/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8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5B86-1636-F589-9351-80BD1040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295216"/>
            <a:ext cx="5937755" cy="1188720"/>
          </a:xfrm>
        </p:spPr>
        <p:txBody>
          <a:bodyPr/>
          <a:lstStyle/>
          <a:p>
            <a:r>
              <a:rPr lang="en-US" dirty="0" err="1"/>
              <a:t>H.r.</a:t>
            </a:r>
            <a:r>
              <a:rPr lang="en-US" dirty="0"/>
              <a:t> or S. – Propose public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3691C-86DA-32F4-8AE3-FB25DDFD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C3232-D8F9-5857-CADA-5C2D31EBD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34F83-6427-ADEE-B98D-3490A51F0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22" y="1739396"/>
            <a:ext cx="4267200" cy="4494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DBF2B-9519-8E0D-ACDB-6A456B996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180" y="1739396"/>
            <a:ext cx="4327728" cy="449417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2C2DBD-1B85-1C8A-AA04-09F1AC358740}"/>
              </a:ext>
            </a:extLst>
          </p:cNvPr>
          <p:cNvCxnSpPr/>
          <p:nvPr/>
        </p:nvCxnSpPr>
        <p:spPr>
          <a:xfrm>
            <a:off x="457200" y="21336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3E4E-5E42-BAE5-D8ED-405FA33B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28600"/>
            <a:ext cx="5937755" cy="1188720"/>
          </a:xfrm>
        </p:spPr>
        <p:txBody>
          <a:bodyPr/>
          <a:lstStyle/>
          <a:p>
            <a:r>
              <a:rPr lang="en-US" dirty="0" err="1"/>
              <a:t>H.r.</a:t>
            </a:r>
            <a:r>
              <a:rPr lang="en-US" dirty="0"/>
              <a:t> or S. – Public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7A74-4B86-30EA-B727-296EE673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C3F32-1421-98B8-0442-67A130C5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164829" cy="44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7E904-DE0C-799A-FA34-F5792969A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644" y="1981200"/>
            <a:ext cx="4116756" cy="40100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0A1955-5C94-BEB4-1635-16ED81977CCD}"/>
              </a:ext>
            </a:extLst>
          </p:cNvPr>
          <p:cNvCxnSpPr/>
          <p:nvPr/>
        </p:nvCxnSpPr>
        <p:spPr>
          <a:xfrm flipH="1">
            <a:off x="6781800" y="4572000"/>
            <a:ext cx="756155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FD29E04-FB36-BC44-B20D-1D18C3140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2E1B-B334-5A88-50AE-8C18921F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28600"/>
            <a:ext cx="5937755" cy="1188720"/>
          </a:xfrm>
        </p:spPr>
        <p:txBody>
          <a:bodyPr/>
          <a:lstStyle/>
          <a:p>
            <a:r>
              <a:rPr lang="en-US" dirty="0"/>
              <a:t>Public laws – Multiple referrals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CE83-88C2-DD31-27FF-46699A89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9" y="1524000"/>
            <a:ext cx="4381500" cy="51988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C12103-FB32-FD9D-1449-AAD551881AB8}"/>
              </a:ext>
            </a:extLst>
          </p:cNvPr>
          <p:cNvCxnSpPr/>
          <p:nvPr/>
        </p:nvCxnSpPr>
        <p:spPr>
          <a:xfrm flipH="1" flipV="1">
            <a:off x="6629400" y="45720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17B0D5-62A1-2444-A097-F2BBE607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35F4-A373-517B-9D5A-241A310F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95216"/>
            <a:ext cx="5937755" cy="1188720"/>
          </a:xfrm>
        </p:spPr>
        <p:txBody>
          <a:bodyPr/>
          <a:lstStyle/>
          <a:p>
            <a:r>
              <a:rPr lang="en-US" dirty="0"/>
              <a:t>Joint Resolutions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311FF-A760-3FAB-85D8-A3D8964C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0F5D2-4DFB-58E3-AE91-BA4BC92B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9686"/>
            <a:ext cx="3690938" cy="4963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FCE54-58F2-E7C1-239F-45B577E0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53" y="1718945"/>
            <a:ext cx="4281675" cy="4785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D1A84-83EE-A04C-A689-965C59BE2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BE77-7956-0A5A-7F00-ACBEB352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81000"/>
            <a:ext cx="5937755" cy="1188720"/>
          </a:xfrm>
        </p:spPr>
        <p:txBody>
          <a:bodyPr/>
          <a:lstStyle/>
          <a:p>
            <a:r>
              <a:rPr lang="en-US" dirty="0"/>
              <a:t>Simple Resolutions - minor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181B1-7A0A-2EF1-5E74-53DD9841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97974-7EE3-BE14-9D21-C4763BEB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4058864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23564-0967-F3E9-C46A-D4138817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1" y="1676400"/>
            <a:ext cx="4230464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F6C42-1B9F-614C-960D-ED3BE63A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CFA-3C3B-877D-DE07-C5E2118C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95216"/>
            <a:ext cx="5937755" cy="1188720"/>
          </a:xfrm>
        </p:spPr>
        <p:txBody>
          <a:bodyPr/>
          <a:lstStyle/>
          <a:p>
            <a:r>
              <a:rPr lang="en-US" dirty="0"/>
              <a:t>Simple resolutions - major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64823-1854-BC85-7B27-D479A610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1520-421B-99C5-8E8D-21458726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15540"/>
            <a:ext cx="4271855" cy="4685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3E6ED-145A-8167-9152-333033BE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816" y="1715540"/>
            <a:ext cx="2595563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48A24-9708-EB33-4945-1A4E04351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661652"/>
            <a:ext cx="3880222" cy="201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2B6DE-35A7-DB40-9B32-E354CAB20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FC88-9654-D7C2-E836-2E7D779B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0" y="265339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Resolutions - Special Rule from the House Rules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D6977-ADF3-555C-D3C4-2C981FF9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97" y="1632671"/>
            <a:ext cx="3586003" cy="5195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BEA7E2-848A-DC4C-9D20-20BA1E66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61" y="265339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27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{A53B10C4-52E2-614D-8D87-C20479E4FDD7}tf10001120</Template>
  <TotalTime>16090</TotalTime>
  <Words>761</Words>
  <Application>Microsoft Office PowerPoint</Application>
  <PresentationFormat>On-screen Show (4:3)</PresentationFormat>
  <Paragraphs>119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Legislative Documents</vt:lpstr>
      <vt:lpstr>Forms of legislation</vt:lpstr>
      <vt:lpstr>H.r. or S. – Propose public law</vt:lpstr>
      <vt:lpstr>H.r. or S. – Public laws</vt:lpstr>
      <vt:lpstr>Public laws – Multiple referrals</vt:lpstr>
      <vt:lpstr>Joint Resolutions</vt:lpstr>
      <vt:lpstr>Simple Resolutions - minor</vt:lpstr>
      <vt:lpstr>Simple resolutions - major</vt:lpstr>
      <vt:lpstr>Simple Resolutions - Special Rule from the House Rules Committee</vt:lpstr>
      <vt:lpstr>Concurrent Resolutions</vt:lpstr>
      <vt:lpstr>Bill reports</vt:lpstr>
      <vt:lpstr>Bill reports – Nasa appropriations example</vt:lpstr>
      <vt:lpstr>Conference reports &amp; joint explanatory statements</vt:lpstr>
      <vt:lpstr>Conference reports (&amp; joint explanatory statements)</vt:lpstr>
      <vt:lpstr>Conference Report</vt:lpstr>
      <vt:lpstr>Joint Explanatory Statement</vt:lpstr>
      <vt:lpstr>Legislative agency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Partisan Polarization</dc:title>
  <dc:creator>Marian Currinder</dc:creator>
  <cp:lastModifiedBy>Josh Huder</cp:lastModifiedBy>
  <cp:revision>175</cp:revision>
  <cp:lastPrinted>2023-10-24T11:31:52Z</cp:lastPrinted>
  <dcterms:created xsi:type="dcterms:W3CDTF">2012-09-26T19:02:53Z</dcterms:created>
  <dcterms:modified xsi:type="dcterms:W3CDTF">2024-04-19T11:56:36Z</dcterms:modified>
</cp:coreProperties>
</file>